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0"/>
  </p:notesMasterIdLst>
  <p:handoutMasterIdLst>
    <p:handoutMasterId r:id="rId11"/>
  </p:handoutMasterIdLst>
  <p:sldIdLst>
    <p:sldId id="268" r:id="rId3"/>
    <p:sldId id="258" r:id="rId4"/>
    <p:sldId id="269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9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36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10/12/16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704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7CC0096-1860-4642-9CD2-0079EA5E7CD1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98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10/12/16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2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10/12/16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7CC0096-1860-4642-9CD2-0079EA5E7CD1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57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  <p15:guide id="0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breastcancer.org/breast-cancer-treatment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ionalbreastcancer.org/early-detection-of-breast-canc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ionalbreastcancer.org/breast-cancer-diagnosis" TargetMode="External"/><Relationship Id="rId3" Type="http://schemas.openxmlformats.org/officeDocument/2006/relationships/hyperlink" Target="http://www.nationalbreastcancer.org/male-breast-cance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2192000" cy="6759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Did You Know??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346" y="5075596"/>
            <a:ext cx="7034362" cy="70635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 Few Facts About Breast Cancer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What is Breast Cancer?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FB33D5"/>
                </a:solidFill>
              </a:rPr>
              <a:t>Breast cancer is a disease in which malignant (cancer) cells form in the tissues of the breast. The damaged cells can invade surrounding tissue, but with </a:t>
            </a:r>
            <a:r>
              <a:rPr lang="en-US" sz="2800" dirty="0">
                <a:solidFill>
                  <a:srgbClr val="FB33D5"/>
                </a:solidFill>
                <a:hlinkClick r:id="rId2"/>
              </a:rPr>
              <a:t>early detection</a:t>
            </a:r>
            <a:r>
              <a:rPr lang="en-US" sz="2800" dirty="0">
                <a:solidFill>
                  <a:srgbClr val="FB33D5"/>
                </a:solidFill>
              </a:rPr>
              <a:t> and </a:t>
            </a:r>
            <a:r>
              <a:rPr lang="en-US" sz="2800" dirty="0">
                <a:solidFill>
                  <a:srgbClr val="FB33D5"/>
                </a:solidFill>
                <a:hlinkClick r:id="rId3"/>
              </a:rPr>
              <a:t>treatment</a:t>
            </a:r>
            <a:r>
              <a:rPr lang="en-US" sz="2800" dirty="0">
                <a:solidFill>
                  <a:srgbClr val="FB33D5"/>
                </a:solidFill>
              </a:rPr>
              <a:t>, most people continue a normal life</a:t>
            </a:r>
            <a:r>
              <a:rPr lang="en-US" sz="2800" dirty="0" smtClean="0">
                <a:solidFill>
                  <a:srgbClr val="FB33D5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" y="2920687"/>
            <a:ext cx="2640015" cy="330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Breast </a:t>
            </a:r>
            <a:br>
              <a:rPr lang="en-US" sz="8000" dirty="0" smtClean="0">
                <a:solidFill>
                  <a:schemeClr val="bg1"/>
                </a:solidFill>
              </a:rPr>
            </a:br>
            <a:r>
              <a:rPr lang="en-US" sz="8000" dirty="0" smtClean="0">
                <a:solidFill>
                  <a:schemeClr val="bg1"/>
                </a:solidFill>
              </a:rPr>
              <a:t>Health</a:t>
            </a:r>
            <a:br>
              <a:rPr lang="en-US" sz="8000" dirty="0" smtClean="0">
                <a:solidFill>
                  <a:schemeClr val="bg1"/>
                </a:solidFill>
              </a:rPr>
            </a:br>
            <a:r>
              <a:rPr lang="en-US" sz="8000" dirty="0" smtClean="0">
                <a:solidFill>
                  <a:schemeClr val="bg1"/>
                </a:solidFill>
              </a:rPr>
              <a:t>Facts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B33D5"/>
                </a:solidFill>
              </a:rPr>
              <a:t>All women are at risk for Breast Cancer</a:t>
            </a:r>
          </a:p>
          <a:p>
            <a:r>
              <a:rPr lang="en-US" sz="2800" dirty="0">
                <a:solidFill>
                  <a:srgbClr val="FB33D5"/>
                </a:solidFill>
              </a:rPr>
              <a:t> If you know your risk of breast  cancer, you can do things that may reduce your risk.</a:t>
            </a:r>
          </a:p>
          <a:p>
            <a:r>
              <a:rPr lang="en-US" sz="2800" dirty="0">
                <a:solidFill>
                  <a:srgbClr val="FB33D5"/>
                </a:solidFill>
              </a:rPr>
              <a:t> You can have screening tests that may find breast cancer early. </a:t>
            </a:r>
          </a:p>
          <a:p>
            <a:r>
              <a:rPr lang="en-US" sz="2800" dirty="0">
                <a:solidFill>
                  <a:srgbClr val="FB33D5"/>
                </a:solidFill>
              </a:rPr>
              <a:t> Talk to a doctor about any changes you notice in your breasts</a:t>
            </a:r>
          </a:p>
          <a:p>
            <a:r>
              <a:rPr lang="en-US" sz="2800" dirty="0">
                <a:solidFill>
                  <a:srgbClr val="FB33D5"/>
                </a:solidFill>
              </a:rPr>
              <a:t> It’s never too late to make healthy  lifestyle choices</a:t>
            </a:r>
            <a:r>
              <a:rPr lang="en-US" dirty="0"/>
              <a:t>.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" y="2920687"/>
            <a:ext cx="2640015" cy="330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04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Facts About Breast Cancer in the United States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B33D5"/>
                </a:solidFill>
              </a:rPr>
              <a:t>One in eight women will be </a:t>
            </a:r>
            <a:r>
              <a:rPr lang="en-US" dirty="0">
                <a:solidFill>
                  <a:srgbClr val="FB33D5"/>
                </a:solidFill>
                <a:hlinkClick r:id="rId2"/>
              </a:rPr>
              <a:t>diagnosed</a:t>
            </a:r>
            <a:r>
              <a:rPr lang="en-US" dirty="0">
                <a:solidFill>
                  <a:srgbClr val="FB33D5"/>
                </a:solidFill>
              </a:rPr>
              <a:t> with breast cancer in her lifetime</a:t>
            </a:r>
            <a:r>
              <a:rPr lang="en-US" dirty="0" smtClean="0">
                <a:solidFill>
                  <a:srgbClr val="FB33D5"/>
                </a:solidFill>
              </a:rPr>
              <a:t>.</a:t>
            </a:r>
            <a:endParaRPr lang="en-US" dirty="0">
              <a:solidFill>
                <a:srgbClr val="FB33D5"/>
              </a:solidFill>
            </a:endParaRPr>
          </a:p>
          <a:p>
            <a:r>
              <a:rPr lang="en-US" dirty="0">
                <a:solidFill>
                  <a:srgbClr val="FB33D5"/>
                </a:solidFill>
              </a:rPr>
              <a:t>Breast cancer is the most commonly diagnosed cancer in women.</a:t>
            </a:r>
          </a:p>
          <a:p>
            <a:r>
              <a:rPr lang="en-US" dirty="0">
                <a:solidFill>
                  <a:srgbClr val="FB33D5"/>
                </a:solidFill>
              </a:rPr>
              <a:t>Breast cancer is the second leading cause of cancer death among women.</a:t>
            </a:r>
          </a:p>
          <a:p>
            <a:r>
              <a:rPr lang="en-US" dirty="0">
                <a:solidFill>
                  <a:srgbClr val="FB33D5"/>
                </a:solidFill>
              </a:rPr>
              <a:t>Each year it is estimated that over 230,000 women in the United States will be diagnosed with breast cancer and more than 40,000 will die.</a:t>
            </a:r>
          </a:p>
          <a:p>
            <a:r>
              <a:rPr lang="en-US" dirty="0">
                <a:solidFill>
                  <a:srgbClr val="FB33D5"/>
                </a:solidFill>
              </a:rPr>
              <a:t>Although </a:t>
            </a:r>
            <a:r>
              <a:rPr lang="en-US" dirty="0">
                <a:solidFill>
                  <a:srgbClr val="FB33D5"/>
                </a:solidFill>
                <a:hlinkClick r:id="rId3"/>
              </a:rPr>
              <a:t>breast cancer in men</a:t>
            </a:r>
            <a:r>
              <a:rPr lang="en-US" dirty="0">
                <a:solidFill>
                  <a:srgbClr val="FB33D5"/>
                </a:solidFill>
              </a:rPr>
              <a:t> is rare, an estimated 2,350 men will be diagnosed with breast cancer and approximately 440 will die each year.</a:t>
            </a:r>
          </a:p>
          <a:p>
            <a:r>
              <a:rPr lang="en-US" dirty="0">
                <a:solidFill>
                  <a:srgbClr val="FB33D5"/>
                </a:solidFill>
              </a:rPr>
              <a:t>Over 2.9 million breast cancer survivors are alive in the United States today.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Early Detection Saves Lives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7"/>
            <a:ext cx="6248400" cy="317183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FB33D5"/>
                </a:solidFill>
              </a:rPr>
              <a:t>The best way to fight breast cancer is to have a plan that helps you detect the disease in its </a:t>
            </a:r>
            <a:r>
              <a:rPr lang="en-US" dirty="0" smtClean="0">
                <a:solidFill>
                  <a:srgbClr val="FB33D5"/>
                </a:solidFill>
              </a:rPr>
              <a:t>early stages</a:t>
            </a:r>
            <a:endParaRPr lang="en-US" dirty="0">
              <a:solidFill>
                <a:srgbClr val="FB33D5"/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FB33D5"/>
                </a:solidFill>
              </a:rPr>
              <a:t>Early detection and effective treatment  have resulted in a decline in breast cancer mortality in the U.S. – 36% between 1989-2012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FB33D5"/>
                </a:solidFill>
              </a:rPr>
              <a:t>When Breast Cancer is detected early, the 5-year survival rate is 100%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FB33D5"/>
                </a:solidFill>
              </a:rPr>
              <a:t>There are more than 3.1 million breast cancer survivors in the U.S. today</a:t>
            </a:r>
            <a:endParaRPr lang="en-US" sz="2800" dirty="0">
              <a:solidFill>
                <a:srgbClr val="FB33D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2824969"/>
            <a:ext cx="3198055" cy="32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Detect and Prevent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solidFill>
                  <a:srgbClr val="FB33D5"/>
                </a:solidFill>
              </a:rPr>
              <a:t>Symptoms and Signs</a:t>
            </a:r>
          </a:p>
          <a:p>
            <a:pPr lvl="1">
              <a:lnSpc>
                <a:spcPct val="160000"/>
              </a:lnSpc>
            </a:pPr>
            <a:r>
              <a:rPr lang="en-US" dirty="0">
                <a:solidFill>
                  <a:srgbClr val="FB33D5"/>
                </a:solidFill>
              </a:rPr>
              <a:t>Early warning signs of breast cancer may involve the discovery of a new lump or a change in the breast tissue or skin.</a:t>
            </a:r>
            <a:endParaRPr lang="en-US" dirty="0" smtClean="0">
              <a:solidFill>
                <a:srgbClr val="FB33D5"/>
              </a:solidFill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rgbClr val="FB33D5"/>
                </a:solidFill>
              </a:rPr>
              <a:t>Self Exams</a:t>
            </a:r>
          </a:p>
          <a:p>
            <a:pPr lvl="1">
              <a:lnSpc>
                <a:spcPct val="160000"/>
              </a:lnSpc>
            </a:pPr>
            <a:r>
              <a:rPr lang="en-US" dirty="0">
                <a:solidFill>
                  <a:srgbClr val="FB33D5"/>
                </a:solidFill>
              </a:rPr>
              <a:t>Women should perform a self breast-exam each month and any changes or abnormalities should be discussed with a doctor or physician.</a:t>
            </a:r>
            <a:endParaRPr lang="en-US" dirty="0" smtClean="0">
              <a:solidFill>
                <a:srgbClr val="FB33D5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solidFill>
                  <a:srgbClr val="FB33D5"/>
                </a:solidFill>
              </a:rPr>
              <a:t>Clinical Exams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solidFill>
                  <a:srgbClr val="FB33D5"/>
                </a:solidFill>
              </a:rPr>
              <a:t>A healthcare professional will check for lumps or other physical changes in the breast that may need to be investigated.</a:t>
            </a:r>
            <a:endParaRPr lang="en-US" dirty="0" smtClean="0">
              <a:solidFill>
                <a:srgbClr val="FB33D5"/>
              </a:solidFill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rgbClr val="FB33D5"/>
                </a:solidFill>
              </a:rPr>
              <a:t>Healthy Habits</a:t>
            </a:r>
          </a:p>
          <a:p>
            <a:pPr lvl="1">
              <a:lnSpc>
                <a:spcPct val="170000"/>
              </a:lnSpc>
            </a:pPr>
            <a:r>
              <a:rPr lang="en-US" dirty="0">
                <a:solidFill>
                  <a:srgbClr val="FB33D5"/>
                </a:solidFill>
              </a:rPr>
              <a:t>Leading a healthy lifestyle can help you reduce your risk factors for breast cancer and other illnesses.</a:t>
            </a:r>
          </a:p>
        </p:txBody>
      </p:sp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Macintosh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</vt:lpstr>
      <vt:lpstr>Century Schoolbook</vt:lpstr>
      <vt:lpstr>Corbel</vt:lpstr>
      <vt:lpstr>Headlines</vt:lpstr>
      <vt:lpstr>Did You Know??</vt:lpstr>
      <vt:lpstr>What is Breast Cancer?</vt:lpstr>
      <vt:lpstr>Breast  Health Facts</vt:lpstr>
      <vt:lpstr>The Facts About Breast Cancer in the United States</vt:lpstr>
      <vt:lpstr>Early Detection Saves Lives</vt:lpstr>
      <vt:lpstr>Detect and Prevent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2016-07-12T02:03:23Z</dcterms:created>
  <dcterms:modified xsi:type="dcterms:W3CDTF">2016-10-14T20:14:12Z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